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</p:sldMasterIdLst>
  <p:notesMasterIdLst>
    <p:notesMasterId r:id="rId8"/>
  </p:notes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</p:sldIdLst>
  <p:sldSz cx="9144000" cy="6858000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" Type="http://schemas.openxmlformats.org/officeDocument/2006/relationships/slide" Target="slides/slide2.xml"/><Relationship Id="rId89" Type="http://schemas.openxmlformats.org/officeDocument/2006/relationships/slide" Target="slides/slide82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92E0E5D4-ABF7-4CCD-8588-11EB8A06FC55}" type="slidenum">
              <a:rPr lang="en-US" sz="1400">
                <a:latin typeface="Times New Roman"/>
              </a:rPr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9288BD36-F7EF-4C5C-8609-CD021D84C5A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304FA465-345A-4B60-ABDA-9D899D37B59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F5949276-8649-4366-96AA-4221ED8EB9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p/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pic>
        <p:nvPicPr>
          <p:cNvPr id="157" name="Picture 15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/>
        </p:txBody>
      </p:sp>
      <p:pic>
        <p:nvPicPr>
          <p:cNvPr id="196" name="Picture 195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Bootcamp |</a:t>
            </a:r>
          </a:p>
        </p:txBody>
      </p:sp>
      <p:sp>
        <p:nvSpPr>
          <p:cNvPr id="4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LevelMonth, Day, Year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LevelDay 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 lang="en-US" sz="2800"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 lang="en-US" sz="2000"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 lang="en-US"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 lang="en-US"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 lang="en-US" sz="2000"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 lang="en-US" sz="2000">
              <a:latin typeface="Calibri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 lang="en-US" sz="2800"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 lang="en-US" sz="2000"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 lang="en-US"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 lang="en-US"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 lang="en-US" sz="2000"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 lang="en-US" sz="2000">
              <a:latin typeface="Calibri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lang="en-US" sz="2800" strike="noStrike">
              <a:solidFill>
                <a:srgbClr val="000000"/>
              </a:solidFill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lang="en-US" sz="2800" strike="noStrike">
              <a:solidFill>
                <a:srgbClr val="000000"/>
              </a:solidFill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lang="en-US" sz="2800" strike="noStrike">
              <a:solidFill>
                <a:srgbClr val="000000"/>
              </a:solidFill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lang="en-US" sz="2800" strike="noStrike">
              <a:solidFill>
                <a:srgbClr val="000000"/>
              </a:solidFill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lang="en-US" sz="2800" strike="noStrike">
              <a:solidFill>
                <a:srgbClr val="000000"/>
              </a:solidFill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lang="en-US" sz="2800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 lang="en-US" sz="2800" strike="noStrike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 lang="en-US" sz="2400" strike="noStrike">
              <a:solidFill>
                <a:srgbClr val="000000"/>
              </a:solidFill>
              <a:latin typeface="Calibri"/>
            </a:endParaRPr>
          </a:p>
          <a:p>
            <a:pPr lvl="2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 lang="en-US" sz="2000" strike="noStrike">
              <a:solidFill>
                <a:srgbClr val="000000"/>
              </a:solidFill>
              <a:latin typeface="Calibri"/>
            </a:endParaRPr>
          </a:p>
          <a:p>
            <a:pPr lvl="3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 lang="en-US" strike="noStrike">
              <a:solidFill>
                <a:srgbClr val="000000"/>
              </a:solidFill>
              <a:latin typeface="Calibri"/>
            </a:endParaRPr>
          </a:p>
          <a:p>
            <a:pPr lvl="4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/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/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</a:fld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>
                <a:latin typeface="Calibri"/>
              </a:rPr>
              <a:t>Click to edit the title text format</a:t>
            </a: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 lang="en-US" sz="2800"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 lang="en-US" sz="2000"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 lang="en-US"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 lang="en-US"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 lang="en-US" sz="2000"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 lang="en-US" sz="2000">
              <a:latin typeface="Calibri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6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8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Day </a:t>
            </a:r>
            <a:r>
              <a:rPr lang="x-none" alt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5</a:t>
            </a:r>
            <a:endParaRPr lang="x-none" alt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22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814320"/>
            <a:ext cx="7086240" cy="531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23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660760" y="1066680"/>
            <a:ext cx="380952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/>
        </p:txBody>
      </p:sp>
      <p:pic>
        <p:nvPicPr>
          <p:cNvPr id="20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of the</a:t>
            </a:r>
            <a:endParaRPr lang="en-US" sz="24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  <a:endParaRPr lang="en-US" sz="48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  <a:endParaRPr lang="en-US" sz="36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1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1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Wireframing Tools:</a:t>
            </a: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Balsamiq***: </a:t>
            </a:r>
            <a:r>
              <a:rPr lang="en-US" sz="2800" u="sng" strike="noStrike">
                <a:solidFill>
                  <a:srgbClr val="0563C1"/>
                </a:solidFill>
                <a:latin typeface="Arial" panose="02080604020202020204" charset="0"/>
              </a:rPr>
              <a:t>https://balsamiq.com/</a:t>
            </a: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Framebox: </a:t>
            </a:r>
            <a:r>
              <a:rPr lang="en-US" sz="2800" u="sng" strike="noStrike">
                <a:solidFill>
                  <a:srgbClr val="0563C1"/>
                </a:solidFill>
                <a:latin typeface="Arial" panose="02080604020202020204" charset="0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  <a:endParaRPr lang="en-US" sz="28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800" u="sng" strike="noStrike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  <a:endParaRPr lang="en-US" sz="2800" u="sng" strike="noStrike">
              <a:solidFill>
                <a:srgbClr val="0563C1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GuideGuide: </a:t>
            </a:r>
            <a:r>
              <a:rPr lang="en-US" sz="2800" u="sng" strike="noStrike">
                <a:solidFill>
                  <a:srgbClr val="0563C1"/>
                </a:solidFill>
                <a:latin typeface="Arial" panose="02080604020202020204" charset="0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400" u="sng" strike="noStrike">
                <a:solidFill>
                  <a:srgbClr val="0563C1"/>
                </a:solidFill>
                <a:latin typeface="Arial" panose="02080604020202020204" charset="0"/>
              </a:rPr>
              <a:t>http://bit.ly/1sjYaFC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400" u="sng" strike="noStrike">
                <a:solidFill>
                  <a:srgbClr val="0563C1"/>
                </a:solidFill>
                <a:latin typeface="Arial" panose="02080604020202020204" charset="0"/>
              </a:rPr>
              <a:t>http://www.designbygrid.com/</a:t>
            </a:r>
            <a:endParaRPr lang="en-US" sz="2400" u="sng" strike="noStrike">
              <a:solidFill>
                <a:srgbClr val="0563C1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>
                <a:solidFill>
                  <a:srgbClr val="0563C1"/>
                </a:solidFill>
                <a:latin typeface="Arial" panose="02080604020202020204" charset="0"/>
              </a:rPr>
              <a:t>http://bit.ly/1CM4Hzo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</p:txBody>
      </p:sp>
      <p:pic>
        <p:nvPicPr>
          <p:cNvPr id="27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/>
        </p:txBody>
      </p:sp>
      <p:pic>
        <p:nvPicPr>
          <p:cNvPr id="209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Web Design Fundamentally = Wireframes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Now, let’s make it more challenging…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 lang="en-US" sz="4000" b="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/>
        </p:txBody>
      </p:sp>
      <p:pic>
        <p:nvPicPr>
          <p:cNvPr id="211" name="Picture 6"/>
          <p:cNvPicPr/>
          <p:nvPr/>
        </p:nvPicPr>
        <p:blipFill>
          <a:blip r:embed="rId1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 for another…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 lang="en-US" sz="4000" b="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This final one is tricky…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 panose="02080604020202020204" charset="0"/>
              </a:rPr>
              <a:t>Didn’t quite work right?</a:t>
            </a:r>
            <a:endParaRPr lang="en-US" sz="36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sub-columns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 lang="en-US" sz="4000" b="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/>
        </p:txBody>
      </p:sp>
      <p:pic>
        <p:nvPicPr>
          <p:cNvPr id="21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 lang="en-US" b="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 lang="en-US" sz="4000" b="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 lang="en-US" b="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</a:t>
            </a:r>
          </a:p>
        </p:txBody>
      </p:sp>
      <p:sp>
        <p:nvSpPr>
          <p:cNvPr id="477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 panose="02080604020202020204" charset="0"/>
              </a:rPr>
              <a:t>Real Example App</a:t>
            </a:r>
            <a:endParaRPr lang="en-US" sz="36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</p:txBody>
      </p:sp>
      <p:sp>
        <p:nvSpPr>
          <p:cNvPr id="478" name="CustomShape 3"/>
          <p:cNvSpPr/>
          <p:nvPr/>
        </p:nvSpPr>
        <p:spPr>
          <a:xfrm>
            <a:off x="2292480" y="3253320"/>
            <a:ext cx="453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https://mean-google-maps.herokuapp.com/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 rot="18900000">
            <a:off x="-133200" y="7344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86" name="CustomShape 5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87" name="CustomShape 6"/>
          <p:cNvSpPr/>
          <p:nvPr/>
        </p:nvSpPr>
        <p:spPr>
          <a:xfrm>
            <a:off x="3564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"/>
          <p:cNvSpPr/>
          <p:nvPr/>
        </p:nvSpPr>
        <p:spPr>
          <a:xfrm>
            <a:off x="406080" y="990720"/>
            <a:ext cx="492768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5"/>
          <p:cNvSpPr/>
          <p:nvPr/>
        </p:nvSpPr>
        <p:spPr>
          <a:xfrm>
            <a:off x="5486400" y="990720"/>
            <a:ext cx="327636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6"/>
          <p:cNvSpPr/>
          <p:nvPr/>
        </p:nvSpPr>
        <p:spPr>
          <a:xfrm rot="18900000">
            <a:off x="-196920" y="18576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95" name="CustomShape 7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96" name="CustomShape 8"/>
          <p:cNvSpPr/>
          <p:nvPr/>
        </p:nvSpPr>
        <p:spPr>
          <a:xfrm>
            <a:off x="216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97" name="CustomShape 9"/>
          <p:cNvSpPr/>
          <p:nvPr/>
        </p:nvSpPr>
        <p:spPr>
          <a:xfrm>
            <a:off x="406080" y="6102360"/>
            <a:ext cx="8432640" cy="606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609480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  <a:endParaRPr lang="en-US" sz="28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  <a:endParaRPr lang="en-US" sz="28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</p:txBody>
      </p:sp>
      <p:pic>
        <p:nvPicPr>
          <p:cNvPr id="502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2130840" y="1950120"/>
            <a:ext cx="487656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Every Bootstrap Grids is made up of… 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>
                <a:solidFill>
                  <a:srgbClr val="000000"/>
                </a:solidFill>
                <a:latin typeface="Arial" panose="02080604020202020204" charset="0"/>
              </a:rPr>
              <a:t> - which wrap around the entire grid) </a:t>
            </a:r>
            <a:endParaRPr lang="en-US" sz="19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rows)</a:t>
            </a:r>
            <a:endParaRPr lang="en-US" sz="19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  <a:endParaRPr lang="en-US" sz="19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syntax for each.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specific syntax details for columns.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(quickgrid.html | 2-InstructorGrids)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Students will use </a:t>
            </a: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Twitter Bootstrap 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Students will learn to use the </a:t>
            </a: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tag to make sure all devices are displaying web pages optimally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  <a:endParaRPr lang="en-US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  <a:endParaRPr lang="en-US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  <a:endParaRPr lang="en-US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Twitter bootstrap, create a layout that looks like the one shown on the next screen.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http://www.lipsum.com/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Working in pairs and using Twitter Bootstrap make the following design.</a:t>
            </a: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note the:</a:t>
            </a: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Grid Layout </a:t>
            </a: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Navbar</a:t>
            </a: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Sidebar </a:t>
            </a: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panel</a:t>
            </a: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Thumbnail</a:t>
            </a: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Additional details will be sent to you via slack.  </a:t>
            </a: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Can I reverse the order (i.e. rows inside columns)? 
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No. Columns always go inside of rows. Though, you can create sub-rows inside of columns. But those columns would still need to be inside of a row of their own.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Can I just avoid having a container?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
You could… But it will mess things up. Just throw in a container.
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What if I have columns that go past 12?
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Then your bootstrap grid will behave wildly. Don’t go past 12.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What if I don’t add up to 12?
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Nothing. You will have empty space at the end. But be careful, because the next column you add will fill up the empty space (sometimes without your intention).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18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066680"/>
            <a:ext cx="6095520" cy="42429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  <a:endParaRPr lang="en-US" sz="28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  <a:p>
            <a:pPr algn="ctr">
              <a:lnSpc>
                <a:spcPct val="100000"/>
              </a:lnSpc>
            </a:pPr>
          </a:p>
        </p:txBody>
      </p:sp>
      <p:pic>
        <p:nvPicPr>
          <p:cNvPr id="564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 define how CSS styles are applied in relation to the characteristics of the viewing device.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Through media queries we can change the way a webpage is displayed based on width, height, orientation, and even resolution. 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extensively uses media queries to help you create mobile responsive websites. 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</p:txBody>
      </p:sp>
      <p:pic>
        <p:nvPicPr>
          <p:cNvPr id="57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is the user’s visible area of a web page.</a:t>
            </a: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Viewport controls how a web page is displayed on a mobile device. Without this, mobile devices would render the page at a typical desktop screen (scaled down).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63640" y="179136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 Viewport</a:t>
            </a:r>
          </a:p>
        </p:txBody>
      </p:sp>
      <p:sp>
        <p:nvSpPr>
          <p:cNvPr id="585" name="CustomShape 3"/>
          <p:cNvSpPr/>
          <p:nvPr/>
        </p:nvSpPr>
        <p:spPr>
          <a:xfrm rot="16200000">
            <a:off x="3002040" y="181224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Viewport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the next few moments on the site viewportemulator.com and visit your favorite websites using various viewports. 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Notice how the sites change display wise. 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Extra Challenge </a:t>
            </a:r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Time Permitting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With those around you (and using Twitter Bootstrap), create a complex layout of your own. 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You can use the layout provided to you as a guide, starting point, inspiration, or not at all.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7834</Words>
  <Application>Kingsoft Office WPP</Application>
  <PresentationFormat/>
  <Paragraphs>582</Paragraphs>
  <Slides>96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96</vt:i4>
      </vt:variant>
    </vt:vector>
  </HeadingPairs>
  <TitlesOfParts>
    <vt:vector size="101" baseType="lpstr"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justin</cp:lastModifiedBy>
  <cp:revision>1481</cp:revision>
  <cp:lastPrinted>2017-05-13T16:02:49Z</cp:lastPrinted>
  <dcterms:created xsi:type="dcterms:W3CDTF">2017-05-13T16:02:49Z</dcterms:created>
  <dcterms:modified xsi:type="dcterms:W3CDTF">2017-05-13T16:02:49Z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